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aleway" panose="020B0604020202020204" charset="-52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Roboto" panose="020B0604020202020204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FAA"/>
    <a:srgbClr val="56858F"/>
    <a:srgbClr val="49A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94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549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988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716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49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943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645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86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913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102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275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47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0079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491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120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704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112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654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522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66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1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254420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Целевое обучение: Ваш Путь к Успешной Карьере</a:t>
            </a:r>
            <a:endParaRPr lang="en-US" sz="4450" b="1" dirty="0"/>
          </a:p>
        </p:txBody>
      </p:sp>
      <p:sp>
        <p:nvSpPr>
          <p:cNvPr id="4" name="Text 1"/>
          <p:cNvSpPr/>
          <p:nvPr/>
        </p:nvSpPr>
        <p:spPr>
          <a:xfrm>
            <a:off x="793789" y="4501976"/>
            <a:ext cx="7556421" cy="1138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Откройте для себя уникальную возможность получить востребованную специальность и гарантированное трудоустройство.</a:t>
            </a:r>
            <a:endParaRPr lang="en-US" sz="175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002" y="-6484"/>
            <a:ext cx="6123398" cy="82360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92181"/>
            <a:ext cx="134359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Что такое Целевое Обучение?</a:t>
            </a:r>
            <a:endParaRPr lang="en-US" sz="4450" b="1" dirty="0"/>
          </a:p>
        </p:txBody>
      </p:sp>
      <p:sp>
        <p:nvSpPr>
          <p:cNvPr id="3" name="Text 1"/>
          <p:cNvSpPr/>
          <p:nvPr/>
        </p:nvSpPr>
        <p:spPr>
          <a:xfrm>
            <a:off x="793790" y="3037542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Целевое обучение — это особая форма получения образования, при которой студент после зачисления в университет заключает договор со своим будущим работодателем. Это обеспечивает не только бесплатное обучение, но и ряд дополнительных преимуществ.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56283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Бесплатное обучение: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Работодатель покрывает все расходы на ваше образование.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0503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Стипендия: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Вы получаете регулярную финансовую поддержку в течение всего периода обучения.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44722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Дополнительные меры поддержки: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Возмещение расходов на проезд, предоставление жилья и оплата питания — всё это может быть включено в ваш договор.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54812"/>
            <a:ext cx="96765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Преимущества Целевого Обучения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517219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44253" y="2651879"/>
            <a:ext cx="44110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Востребованная Специальность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644253" y="3142298"/>
            <a:ext cx="552914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Получите образование по профессии, которая действительно нужна на рынке труда вашего региона, обеспечивая актуальность ваших знаний и навыков.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84" y="2517219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307348" y="26518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Четкое Будущее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8307348" y="3142298"/>
            <a:ext cx="55292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Еще до начала обучения вы будете точно знать, где и кем будете работать после выпуска, что дает уверенность и ясность в карьерном пути.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160883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644253" y="5295543"/>
            <a:ext cx="33679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Гарантированный Доход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644253" y="5785961"/>
            <a:ext cx="552914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Будьте уверены в своей будущей заработной плате, что позволяет планировать свою финансовую жизнь заранее и с комфортом.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84" y="5160883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307348" y="5295543"/>
            <a:ext cx="44073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Уверенность в Трудоустройстве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8307348" y="5785961"/>
            <a:ext cx="55292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Забудьте о стрессе поиска работы — ваше место уже ждет вас после успешного завершения обучения.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541124" y="1751375"/>
            <a:ext cx="5065160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Как Поступить на Целевую Квоту?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1458930" y="3756567"/>
            <a:ext cx="544474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Поступление на места в пределах целевой квоты — это особый формат приема в вуз, который позволяет пройти по отдельному конкурсу, что значительно повышает ваши шансы на зачисление.</a:t>
            </a:r>
            <a:endParaRPr lang="en-US" sz="17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114" y="1498208"/>
            <a:ext cx="6286500" cy="5048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14036"/>
            <a:ext cx="1095803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Пошаговый План Поступления: Шаг 1 и 2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976443"/>
            <a:ext cx="6436400" cy="680442"/>
          </a:xfrm>
          <a:prstGeom prst="roundRect">
            <a:avLst>
              <a:gd name="adj" fmla="val 48002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841909" y="310395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020604" y="3883700"/>
            <a:ext cx="30737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Шаг 1: Поиск Вакансии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20604" y="4374118"/>
            <a:ext cx="59827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Найдите подходящую вакансию на сайте платформы «Работа в России» или при подаче заявления в вуз через Госуслуги. Изучите предложения от различных работодателей, чтобы выбрать наиболее подходящую для вас сферу.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00211" y="2976443"/>
            <a:ext cx="6436400" cy="680442"/>
          </a:xfrm>
          <a:prstGeom prst="roundRect">
            <a:avLst>
              <a:gd name="adj" fmla="val 48002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448330" y="310395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7627025" y="3883700"/>
            <a:ext cx="33616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Шаг 2: Подача Заявления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627025" y="4374118"/>
            <a:ext cx="59827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Подайте заявление на Госуслугах или непосредственно в вуз (лично, по почте или через информационную систему вуза). </a:t>
            </a: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Важно: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поступление в рамках конкурса на целевую квоту может быть выбрано только по одной образовательной программе.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22302"/>
            <a:ext cx="110322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Пошаговый План Поступления: Шаг 3 и 4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400746"/>
            <a:ext cx="6436400" cy="550938"/>
          </a:xfrm>
          <a:prstGeom prst="roundRect">
            <a:avLst>
              <a:gd name="adj" fmla="val 42003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0604" y="4178498"/>
            <a:ext cx="46564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Шаг 3: Отслеживание Результатов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0604" y="4668917"/>
            <a:ext cx="59827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Следите за результатами отбора через личный кабинет на Госуслугах или официальный сайт вуза. Будьте внимательны к срокам публикации списков.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00211" y="3400746"/>
            <a:ext cx="6436400" cy="550938"/>
          </a:xfrm>
          <a:prstGeom prst="roundRect">
            <a:avLst>
              <a:gd name="adj" fmla="val 42003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27025" y="4311503"/>
            <a:ext cx="39272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Шаг 4: Заключение Договора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27025" y="5054560"/>
            <a:ext cx="59827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Заключите целевой договор с заказчиком целевого обучения (после опубликования приказа о зачислении) до начала учебного года. Внимательно ознакомьтесь со всеми условиями договора.</a:t>
            </a:r>
            <a:endParaRPr lang="en-US" sz="1750" dirty="0"/>
          </a:p>
        </p:txBody>
      </p:sp>
      <p:sp>
        <p:nvSpPr>
          <p:cNvPr id="9" name="Text 2"/>
          <p:cNvSpPr/>
          <p:nvPr/>
        </p:nvSpPr>
        <p:spPr>
          <a:xfrm>
            <a:off x="3841909" y="347251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sz="2650" dirty="0">
                <a:solidFill>
                  <a:srgbClr val="3C3939"/>
                </a:solidFill>
                <a:latin typeface="Raleway" pitchFamily="34" charset="0"/>
              </a:rPr>
              <a:t>3</a:t>
            </a:r>
            <a:endParaRPr lang="en-US" sz="2650" dirty="0"/>
          </a:p>
        </p:txBody>
      </p:sp>
      <p:sp>
        <p:nvSpPr>
          <p:cNvPr id="10" name="Text 2"/>
          <p:cNvSpPr/>
          <p:nvPr/>
        </p:nvSpPr>
        <p:spPr>
          <a:xfrm>
            <a:off x="10448330" y="349365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sz="2650" dirty="0" smtClean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60019"/>
            <a:ext cx="70021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Сроки Приема Заявлений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2242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 упустите возможность! Вузы устанавливают сроки приема документов в пределах указанных дат. Заранее подготовьте все необходимые документы.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4203383"/>
            <a:ext cx="13042821" cy="1966198"/>
          </a:xfrm>
          <a:prstGeom prst="roundRect">
            <a:avLst>
              <a:gd name="adj" fmla="val 484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1410" y="4211003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1028343" y="4354711"/>
            <a:ext cx="3450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Бакалавриат, Специалитет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940379" y="4354711"/>
            <a:ext cx="86617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 20 июня по 25 июля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801410" y="4861322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028343" y="5005030"/>
            <a:ext cx="3450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Магистратура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4940379" y="5005030"/>
            <a:ext cx="86617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 20 июня по 20 августа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801410" y="5511641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028343" y="5655350"/>
            <a:ext cx="3450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Аспирантура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4940379" y="5655350"/>
            <a:ext cx="86617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 20 июня по 20 августа (через Госуслуги)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24300" y="1702676"/>
            <a:ext cx="5796197" cy="2364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Ваш </a:t>
            </a:r>
            <a:r>
              <a:rPr lang="en-US" sz="4450" b="1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Успех</a:t>
            </a: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ru-RU" sz="4450" b="1" dirty="0" smtClean="0">
              <a:solidFill>
                <a:srgbClr val="1B1B27"/>
              </a:solidFill>
              <a:latin typeface="Raleway" pitchFamily="34" charset="0"/>
              <a:ea typeface="Raleway" pitchFamily="34" charset="-122"/>
              <a:cs typeface="Raleway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 err="1" smtClean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Начинается</a:t>
            </a:r>
            <a:r>
              <a:rPr lang="en-US" sz="4450" b="1" dirty="0" smtClean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4450" b="1" dirty="0" err="1" smtClean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Здесь</a:t>
            </a: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!</a:t>
            </a:r>
            <a:endParaRPr lang="en-US" sz="4450" b="1" dirty="0"/>
          </a:p>
        </p:txBody>
      </p:sp>
      <p:sp>
        <p:nvSpPr>
          <p:cNvPr id="3" name="Text 1"/>
          <p:cNvSpPr/>
          <p:nvPr/>
        </p:nvSpPr>
        <p:spPr>
          <a:xfrm>
            <a:off x="1133951" y="539207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Целевое обучение — это инвестиция в ваше будущее. Не упустите шанс получить качественное образование, гарантированное трудоустройство и стабильную карьеру.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474113" y="6518656"/>
            <a:ext cx="127026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"Успех — это не ключ к счастью. Счастье — это ключ к успеху. Если вы любите то, что делаете, вы будете успешны."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1117393" y="6263505"/>
            <a:ext cx="30480" cy="873204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6" name="Text 4"/>
          <p:cNvSpPr/>
          <p:nvPr/>
        </p:nvSpPr>
        <p:spPr>
          <a:xfrm>
            <a:off x="1117393" y="728233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Примите взвешенное решение, которое откроет для вас двери в мир профессиональных возможностей!</a:t>
            </a:r>
            <a:endParaRPr lang="en-US" sz="175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788166" cy="52022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524</Words>
  <Application>Microsoft Office PowerPoint</Application>
  <PresentationFormat>Произвольный</PresentationFormat>
  <Paragraphs>53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Raleway</vt:lpstr>
      <vt:lpstr>Calibri Light</vt:lpstr>
      <vt:lpstr>Arial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Коновалова Анастасия Андреевна</dc:creator>
  <cp:lastModifiedBy>Хурцидзе Мадонна Хвичаевна</cp:lastModifiedBy>
  <cp:revision>4</cp:revision>
  <dcterms:created xsi:type="dcterms:W3CDTF">2025-07-16T16:28:47Z</dcterms:created>
  <dcterms:modified xsi:type="dcterms:W3CDTF">2025-07-17T07:39:39Z</dcterms:modified>
</cp:coreProperties>
</file>